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57" r:id="rId4"/>
    <p:sldId id="268" r:id="rId5"/>
    <p:sldId id="270" r:id="rId6"/>
    <p:sldId id="266" r:id="rId7"/>
    <p:sldId id="273" r:id="rId8"/>
    <p:sldId id="272" r:id="rId9"/>
    <p:sldId id="274" r:id="rId10"/>
    <p:sldId id="264" r:id="rId11"/>
    <p:sldId id="259" r:id="rId12"/>
    <p:sldId id="258" r:id="rId13"/>
    <p:sldId id="262" r:id="rId14"/>
    <p:sldId id="265" r:id="rId15"/>
    <p:sldId id="278" r:id="rId16"/>
    <p:sldId id="260" r:id="rId17"/>
    <p:sldId id="263" r:id="rId18"/>
    <p:sldId id="261" r:id="rId19"/>
    <p:sldId id="275" r:id="rId20"/>
    <p:sldId id="276" r:id="rId21"/>
    <p:sldId id="277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32" autoAdjust="0"/>
    <p:restoredTop sz="94675"/>
  </p:normalViewPr>
  <p:slideViewPr>
    <p:cSldViewPr snapToGrid="0" snapToObjects="1">
      <p:cViewPr varScale="1">
        <p:scale>
          <a:sx n="117" d="100"/>
          <a:sy n="117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" TargetMode="External"/><Relationship Id="rId2" Type="http://schemas.openxmlformats.org/officeDocument/2006/relationships/hyperlink" Target="http://www.sectorspdr.com/sectorspd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387B-E61C-174D-85C5-78491646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662" y="1675178"/>
            <a:ext cx="10074676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S&amp;P Sectors: Weekend hugs vs. mid-week returns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70F1E-870C-6B47-A78F-94281A44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3553" y="3720977"/>
            <a:ext cx="6357257" cy="685800"/>
          </a:xfrm>
        </p:spPr>
        <p:txBody>
          <a:bodyPr>
            <a:normAutofit/>
          </a:bodyPr>
          <a:lstStyle/>
          <a:p>
            <a:r>
              <a:rPr lang="en-US" dirty="0"/>
              <a:t>Alex Burch • Martin Hrbac • Roderick Reynolds        Rodney Kirkendoll • Serena Leung • Sunil Joshi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8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13730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D774-92D3-194B-AC76-DA41C744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Close by Ticker over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26E1-EDED-E940-B0F6-3B870E8DA4A1}"/>
              </a:ext>
            </a:extLst>
          </p:cNvPr>
          <p:cNvSpPr txBox="1"/>
          <p:nvPr/>
        </p:nvSpPr>
        <p:spPr>
          <a:xfrm>
            <a:off x="1121228" y="1807031"/>
            <a:ext cx="1016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While the Energy sector had historically high average % returns, it has recently been surpassed by Consumer Discretionary, Healthcare, Industrials, and Technology.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28B2AB-A6BE-1742-8B7E-89C8E6B92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171" y="2612006"/>
            <a:ext cx="10820400" cy="35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7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F81F-75E1-D643-88F4-C4DFCAC2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Boxplot by Ticker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6D19F-0C7A-4B45-B808-9A75F70F0C06}"/>
              </a:ext>
            </a:extLst>
          </p:cNvPr>
          <p:cNvSpPr txBox="1"/>
          <p:nvPr/>
        </p:nvSpPr>
        <p:spPr>
          <a:xfrm>
            <a:off x="1306284" y="6025245"/>
            <a:ext cx="125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Materials Sector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88CA8-7FB9-5A47-ABA6-44485D073737}"/>
              </a:ext>
            </a:extLst>
          </p:cNvPr>
          <p:cNvSpPr txBox="1"/>
          <p:nvPr/>
        </p:nvSpPr>
        <p:spPr>
          <a:xfrm>
            <a:off x="2286018" y="6025245"/>
            <a:ext cx="101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Telecomm. 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Svcs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 Sector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9C160-78B8-994A-BB0E-73911E1183E3}"/>
              </a:ext>
            </a:extLst>
          </p:cNvPr>
          <p:cNvSpPr txBox="1"/>
          <p:nvPr/>
        </p:nvSpPr>
        <p:spPr>
          <a:xfrm>
            <a:off x="3113330" y="6025245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Energy Sector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3AA01-D366-9944-8F76-644E1959EC01}"/>
              </a:ext>
            </a:extLst>
          </p:cNvPr>
          <p:cNvSpPr txBox="1"/>
          <p:nvPr/>
        </p:nvSpPr>
        <p:spPr>
          <a:xfrm>
            <a:off x="4766581" y="6025245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Industrials Sector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30630-8AB4-4846-BB4B-9AC24E2C9079}"/>
              </a:ext>
            </a:extLst>
          </p:cNvPr>
          <p:cNvSpPr txBox="1"/>
          <p:nvPr/>
        </p:nvSpPr>
        <p:spPr>
          <a:xfrm>
            <a:off x="3937920" y="6025245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Financial Sector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E6B00-C670-854F-A3A8-5E5371FAD344}"/>
              </a:ext>
            </a:extLst>
          </p:cNvPr>
          <p:cNvSpPr txBox="1"/>
          <p:nvPr/>
        </p:nvSpPr>
        <p:spPr>
          <a:xfrm>
            <a:off x="5497287" y="6025245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Technology Sector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392DB-490B-044D-89E8-9E7F1895FC58}"/>
              </a:ext>
            </a:extLst>
          </p:cNvPr>
          <p:cNvSpPr txBox="1"/>
          <p:nvPr/>
        </p:nvSpPr>
        <p:spPr>
          <a:xfrm>
            <a:off x="6319159" y="6025245"/>
            <a:ext cx="121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Consumer Staples Sector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B5585-70E2-CD42-87EF-6399188806A8}"/>
              </a:ext>
            </a:extLst>
          </p:cNvPr>
          <p:cNvSpPr txBox="1"/>
          <p:nvPr/>
        </p:nvSpPr>
        <p:spPr>
          <a:xfrm>
            <a:off x="7255330" y="6025245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Real Estate Sector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17B84-DBD7-9340-8ADC-13F3B4696165}"/>
              </a:ext>
            </a:extLst>
          </p:cNvPr>
          <p:cNvSpPr txBox="1"/>
          <p:nvPr/>
        </p:nvSpPr>
        <p:spPr>
          <a:xfrm>
            <a:off x="8077194" y="6025245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Utilities Sector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2C59A-EAE3-944B-BF9C-C716943FEBC3}"/>
              </a:ext>
            </a:extLst>
          </p:cNvPr>
          <p:cNvSpPr txBox="1"/>
          <p:nvPr/>
        </p:nvSpPr>
        <p:spPr>
          <a:xfrm>
            <a:off x="8850056" y="6025245"/>
            <a:ext cx="11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Healthcare Sector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C3E68B-6E33-6C4B-BAA3-CA774A08C1DB}"/>
              </a:ext>
            </a:extLst>
          </p:cNvPr>
          <p:cNvSpPr txBox="1"/>
          <p:nvPr/>
        </p:nvSpPr>
        <p:spPr>
          <a:xfrm>
            <a:off x="9601164" y="6025245"/>
            <a:ext cx="12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Consumer Discretionary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85D44-4C34-6945-9AAB-E5A4EC780C6D}"/>
              </a:ext>
            </a:extLst>
          </p:cNvPr>
          <p:cNvSpPr txBox="1"/>
          <p:nvPr/>
        </p:nvSpPr>
        <p:spPr>
          <a:xfrm>
            <a:off x="1121228" y="1779786"/>
            <a:ext cx="10167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The median closing price is highest for the Energy sector. Telecom and the Real Estate sector closes have a very tight spread.  The Energy, Healthcare, and Consumer Discretionary sectors have higher variance in closing price.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BC1F153-0430-754A-9F75-137ED5D4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00" y="2819400"/>
            <a:ext cx="9906000" cy="32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04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6F3022-5781-1641-8430-65D5912B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" y="2304132"/>
            <a:ext cx="11802844" cy="3445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03F35-AB71-E64E-BB9C-8A42DB7D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Daily Close % change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B6D45E-7DFB-A644-8FEB-7394911250FB}"/>
              </a:ext>
            </a:extLst>
          </p:cNvPr>
          <p:cNvSpPr/>
          <p:nvPr/>
        </p:nvSpPr>
        <p:spPr>
          <a:xfrm>
            <a:off x="892630" y="2579918"/>
            <a:ext cx="3797740" cy="244928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8C97E-7F6E-574F-A624-13F935C19FDB}"/>
              </a:ext>
            </a:extLst>
          </p:cNvPr>
          <p:cNvSpPr txBox="1"/>
          <p:nvPr/>
        </p:nvSpPr>
        <p:spPr>
          <a:xfrm>
            <a:off x="718456" y="5657107"/>
            <a:ext cx="125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Materials Sector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8DA8F-B7FF-244F-8A24-C6502325188D}"/>
              </a:ext>
            </a:extLst>
          </p:cNvPr>
          <p:cNvSpPr txBox="1"/>
          <p:nvPr/>
        </p:nvSpPr>
        <p:spPr>
          <a:xfrm>
            <a:off x="1752601" y="5657107"/>
            <a:ext cx="101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Telecomm. </a:t>
            </a:r>
            <a:r>
              <a:rPr lang="en-US" sz="1200" b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Svcs</a:t>
            </a:r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. Sector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12003-B994-0D4A-B952-54457CA39D4B}"/>
              </a:ext>
            </a:extLst>
          </p:cNvPr>
          <p:cNvSpPr txBox="1"/>
          <p:nvPr/>
        </p:nvSpPr>
        <p:spPr>
          <a:xfrm>
            <a:off x="2764975" y="5657107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Energy Sector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1C1C1-423B-A84D-803A-ABF8E0D29623}"/>
              </a:ext>
            </a:extLst>
          </p:cNvPr>
          <p:cNvSpPr txBox="1"/>
          <p:nvPr/>
        </p:nvSpPr>
        <p:spPr>
          <a:xfrm>
            <a:off x="4766578" y="5657107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Industrials Sector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CC41C-594A-8445-9B1B-7FBABB409009}"/>
              </a:ext>
            </a:extLst>
          </p:cNvPr>
          <p:cNvSpPr txBox="1"/>
          <p:nvPr/>
        </p:nvSpPr>
        <p:spPr>
          <a:xfrm>
            <a:off x="3774627" y="5657107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Financial Sector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9A105-A527-0D4B-97CC-4E61EA659A5D}"/>
              </a:ext>
            </a:extLst>
          </p:cNvPr>
          <p:cNvSpPr txBox="1"/>
          <p:nvPr/>
        </p:nvSpPr>
        <p:spPr>
          <a:xfrm>
            <a:off x="5649688" y="5657107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Technology Sector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7B6A66-815E-3540-BB0E-6F988C45FBEE}"/>
              </a:ext>
            </a:extLst>
          </p:cNvPr>
          <p:cNvSpPr txBox="1"/>
          <p:nvPr/>
        </p:nvSpPr>
        <p:spPr>
          <a:xfrm>
            <a:off x="6656622" y="5657107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Consumer Staples Sector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EE37B0-CDA7-C849-8817-93819A53DAD7}"/>
              </a:ext>
            </a:extLst>
          </p:cNvPr>
          <p:cNvSpPr txBox="1"/>
          <p:nvPr/>
        </p:nvSpPr>
        <p:spPr>
          <a:xfrm>
            <a:off x="7745197" y="5657107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Real Estate Sector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3AB335-A372-F549-AAE6-0FC1F4FB152F}"/>
              </a:ext>
            </a:extLst>
          </p:cNvPr>
          <p:cNvSpPr txBox="1"/>
          <p:nvPr/>
        </p:nvSpPr>
        <p:spPr>
          <a:xfrm>
            <a:off x="8752123" y="5657107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Utilities Sector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39EBB-3E33-8340-80D8-371C844DB2ED}"/>
              </a:ext>
            </a:extLst>
          </p:cNvPr>
          <p:cNvSpPr txBox="1"/>
          <p:nvPr/>
        </p:nvSpPr>
        <p:spPr>
          <a:xfrm>
            <a:off x="9677389" y="5657107"/>
            <a:ext cx="11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Healthcare Sector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AAA387-71DB-4544-A86E-8F8D569DEA07}"/>
              </a:ext>
            </a:extLst>
          </p:cNvPr>
          <p:cNvSpPr txBox="1"/>
          <p:nvPr/>
        </p:nvSpPr>
        <p:spPr>
          <a:xfrm>
            <a:off x="10765962" y="5657107"/>
            <a:ext cx="12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Consumer Discretionary Sector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879DB2D-2566-0E42-A388-F7B89D505312}"/>
              </a:ext>
            </a:extLst>
          </p:cNvPr>
          <p:cNvSpPr/>
          <p:nvPr/>
        </p:nvSpPr>
        <p:spPr>
          <a:xfrm>
            <a:off x="5791201" y="2579918"/>
            <a:ext cx="921192" cy="244928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3412C76-5F3B-6E46-A49A-1D5EB89541CF}"/>
              </a:ext>
            </a:extLst>
          </p:cNvPr>
          <p:cNvSpPr/>
          <p:nvPr/>
        </p:nvSpPr>
        <p:spPr>
          <a:xfrm>
            <a:off x="10759180" y="2556405"/>
            <a:ext cx="921192" cy="244928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62E01-9E3B-46E1-B023-5627FA450639}"/>
              </a:ext>
            </a:extLst>
          </p:cNvPr>
          <p:cNvSpPr txBox="1"/>
          <p:nvPr/>
        </p:nvSpPr>
        <p:spPr>
          <a:xfrm>
            <a:off x="1121228" y="1807031"/>
            <a:ext cx="1016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Tuesdays </a:t>
            </a:r>
            <a:r>
              <a:rPr lang="en-US" dirty="0">
                <a:solidFill>
                  <a:schemeClr val="bg2"/>
                </a:solidFill>
              </a:rPr>
              <a:t>average % returns (Monday’s close to Tuesday’s close) </a:t>
            </a:r>
            <a:r>
              <a:rPr lang="en-US" b="1" dirty="0">
                <a:solidFill>
                  <a:schemeClr val="accent2"/>
                </a:solidFill>
              </a:rPr>
              <a:t>spike</a:t>
            </a:r>
            <a:r>
              <a:rPr lang="en-US" dirty="0">
                <a:solidFill>
                  <a:schemeClr val="bg2"/>
                </a:solidFill>
              </a:rPr>
              <a:t> for most tickers.</a:t>
            </a:r>
          </a:p>
        </p:txBody>
      </p:sp>
    </p:spTree>
    <p:extLst>
      <p:ext uri="{BB962C8B-B14F-4D97-AF65-F5344CB8AC3E}">
        <p14:creationId xmlns:p14="http://schemas.microsoft.com/office/powerpoint/2010/main" val="347740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0629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3985-4BEA-9042-A42A-91DBE5C6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51" y="764373"/>
            <a:ext cx="9559770" cy="129302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data Smear Consideration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8B3A7-0D75-6245-80F5-BCA7B46B0765}"/>
              </a:ext>
            </a:extLst>
          </p:cNvPr>
          <p:cNvSpPr txBox="1"/>
          <p:nvPr/>
        </p:nvSpPr>
        <p:spPr>
          <a:xfrm>
            <a:off x="1114931" y="1756117"/>
            <a:ext cx="1030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The stock market was closed or outside duration about 20% of the time on Mondays and Thursdays which impacted the holding periods. Using un-smeared data was chosen. 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A5198D1-05EF-4F13-9DD1-18567BEFC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819181"/>
              </p:ext>
            </p:extLst>
          </p:nvPr>
        </p:nvGraphicFramePr>
        <p:xfrm>
          <a:off x="1295140" y="2402448"/>
          <a:ext cx="9601719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573">
                  <a:extLst>
                    <a:ext uri="{9D8B030D-6E8A-4147-A177-3AD203B41FA5}">
                      <a16:colId xmlns:a16="http://schemas.microsoft.com/office/drawing/2014/main" val="3776416359"/>
                    </a:ext>
                  </a:extLst>
                </a:gridCol>
                <a:gridCol w="3200573">
                  <a:extLst>
                    <a:ext uri="{9D8B030D-6E8A-4147-A177-3AD203B41FA5}">
                      <a16:colId xmlns:a16="http://schemas.microsoft.com/office/drawing/2014/main" val="3521879261"/>
                    </a:ext>
                  </a:extLst>
                </a:gridCol>
                <a:gridCol w="3200573">
                  <a:extLst>
                    <a:ext uri="{9D8B030D-6E8A-4147-A177-3AD203B41FA5}">
                      <a16:colId xmlns:a16="http://schemas.microsoft.com/office/drawing/2014/main" val="1161687001"/>
                    </a:ext>
                  </a:extLst>
                </a:gridCol>
              </a:tblGrid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Ticker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Smeared P-values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Un-Smeared Data P-values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129251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142991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7090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47876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63148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533825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60497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92308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981587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304144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79890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97498"/>
                  </a:ext>
                </a:extLst>
              </a:tr>
            </a:tbl>
          </a:graphicData>
        </a:graphic>
      </p:graphicFrame>
      <p:pic>
        <p:nvPicPr>
          <p:cNvPr id="3" name="MH_BCproject1_Trim (3)_Data Smear_Trim">
            <a:hlinkClick r:id="" action="ppaction://media"/>
            <a:extLst>
              <a:ext uri="{FF2B5EF4-FFF2-40B4-BE49-F238E27FC236}">
                <a16:creationId xmlns:a16="http://schemas.microsoft.com/office/drawing/2014/main" id="{6E9C44A7-556B-4598-BE16-145CB2753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779" y="142043"/>
            <a:ext cx="1061361" cy="1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3985-4BEA-9042-A42A-91DBE5C6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51" y="764373"/>
            <a:ext cx="9559770" cy="129302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average % returns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8B3A7-0D75-6245-80F5-BCA7B46B0765}"/>
              </a:ext>
            </a:extLst>
          </p:cNvPr>
          <p:cNvSpPr txBox="1"/>
          <p:nvPr/>
        </p:nvSpPr>
        <p:spPr>
          <a:xfrm>
            <a:off x="1114931" y="1756117"/>
            <a:ext cx="10167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Both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the Mid-Week (left) and Weekend Hug (right) appear be </a:t>
            </a:r>
            <a:r>
              <a:rPr lang="en-US" dirty="0">
                <a:solidFill>
                  <a:schemeClr val="bg2"/>
                </a:solidFill>
              </a:rPr>
              <a:t>normally distributed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Skewness was verified to be between -0.5 and +0.5 signaling </a:t>
            </a:r>
            <a:r>
              <a:rPr lang="en-US" b="1" dirty="0">
                <a:solidFill>
                  <a:schemeClr val="accent2"/>
                </a:solidFill>
              </a:rPr>
              <a:t>near-normal distribution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2"/>
                </a:solidFill>
              </a:rPr>
              <a:t>The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>
                <a:solidFill>
                  <a:schemeClr val="accent2"/>
                </a:solidFill>
              </a:rPr>
              <a:t>2-Sample t-test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was an appropriate test to statistically compare the samples.</a:t>
            </a:r>
          </a:p>
        </p:txBody>
      </p:sp>
      <p:pic>
        <p:nvPicPr>
          <p:cNvPr id="3" name="MH_BCproject1_Trim (1)_T Test_Trim">
            <a:hlinkClick r:id="" action="ppaction://media"/>
            <a:extLst>
              <a:ext uri="{FF2B5EF4-FFF2-40B4-BE49-F238E27FC236}">
                <a16:creationId xmlns:a16="http://schemas.microsoft.com/office/drawing/2014/main" id="{FADA89A1-DA76-47B1-B542-63647D4D2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779" y="178695"/>
            <a:ext cx="1079512" cy="1496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67813-354D-6547-BF3A-D3DFDFB38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31" y="2778247"/>
            <a:ext cx="4981069" cy="3635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FB9C8B-F474-874F-9C70-C67705717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104" y="2764596"/>
            <a:ext cx="4848296" cy="36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B26CBD-1072-824D-8500-CE30DD284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411" y="2535590"/>
            <a:ext cx="5716891" cy="4024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8914F-8387-C245-866B-E64A0CAD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Tickers As a group: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Mid-week vs. Weekend hugs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B04D9-2B37-C145-96D7-DF77A7DD5AA2}"/>
              </a:ext>
            </a:extLst>
          </p:cNvPr>
          <p:cNvSpPr txBox="1"/>
          <p:nvPr/>
        </p:nvSpPr>
        <p:spPr>
          <a:xfrm>
            <a:off x="1001487" y="2057401"/>
            <a:ext cx="1020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Average % returns are </a:t>
            </a:r>
            <a:r>
              <a:rPr lang="en-US" b="1" dirty="0">
                <a:solidFill>
                  <a:schemeClr val="accent2"/>
                </a:solidFill>
              </a:rPr>
              <a:t>significantly</a:t>
            </a:r>
            <a:r>
              <a:rPr lang="en-US" dirty="0">
                <a:solidFill>
                  <a:schemeClr val="bg2"/>
                </a:solidFill>
              </a:rPr>
              <a:t> higher for Mid-Week over Weekend Hug. 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F558B-53FA-774F-84DA-97A40D37ECFF}"/>
              </a:ext>
            </a:extLst>
          </p:cNvPr>
          <p:cNvSpPr/>
          <p:nvPr/>
        </p:nvSpPr>
        <p:spPr>
          <a:xfrm>
            <a:off x="6579463" y="5089332"/>
            <a:ext cx="28233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T-statistic=-4.39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p-value=0.00001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Significantly different at 0.05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68E9B-276E-48FD-BFFB-844BCFE13835}"/>
              </a:ext>
            </a:extLst>
          </p:cNvPr>
          <p:cNvSpPr txBox="1"/>
          <p:nvPr/>
        </p:nvSpPr>
        <p:spPr>
          <a:xfrm>
            <a:off x="4767309" y="3019368"/>
            <a:ext cx="98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064DF-4EFB-4C1E-9312-E7962229B412}"/>
              </a:ext>
            </a:extLst>
          </p:cNvPr>
          <p:cNvSpPr txBox="1"/>
          <p:nvPr/>
        </p:nvSpPr>
        <p:spPr>
          <a:xfrm>
            <a:off x="3919109" y="552191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-1.6%</a:t>
            </a:r>
          </a:p>
        </p:txBody>
      </p:sp>
    </p:spTree>
    <p:extLst>
      <p:ext uri="{BB962C8B-B14F-4D97-AF65-F5344CB8AC3E}">
        <p14:creationId xmlns:p14="http://schemas.microsoft.com/office/powerpoint/2010/main" val="609732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ED8704-347D-3A4F-A66F-FFE4568E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499"/>
            <a:ext cx="12192000" cy="3469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D1533-EA7A-2E42-8830-ACC6D57F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40" y="767380"/>
            <a:ext cx="11027229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Average % returns by ticker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9AA0-0A98-5F4A-B104-F95E905B1D98}"/>
              </a:ext>
            </a:extLst>
          </p:cNvPr>
          <p:cNvSpPr txBox="1"/>
          <p:nvPr/>
        </p:nvSpPr>
        <p:spPr>
          <a:xfrm>
            <a:off x="685799" y="5780248"/>
            <a:ext cx="125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Materials Sector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1C7CB-1680-8446-9B6C-0B228EE5EED8}"/>
              </a:ext>
            </a:extLst>
          </p:cNvPr>
          <p:cNvSpPr txBox="1"/>
          <p:nvPr/>
        </p:nvSpPr>
        <p:spPr>
          <a:xfrm>
            <a:off x="1774373" y="5780248"/>
            <a:ext cx="1066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Telecomm. </a:t>
            </a:r>
            <a:r>
              <a:rPr lang="en-US" sz="1200" b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Svcs</a:t>
            </a:r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Sector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02792-957B-5D45-A62B-61D340CE2F96}"/>
              </a:ext>
            </a:extLst>
          </p:cNvPr>
          <p:cNvSpPr txBox="1"/>
          <p:nvPr/>
        </p:nvSpPr>
        <p:spPr>
          <a:xfrm>
            <a:off x="2797634" y="5780248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Energy Sector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4B291-6163-0C4D-A6CE-F74AA482F07E}"/>
              </a:ext>
            </a:extLst>
          </p:cNvPr>
          <p:cNvSpPr txBox="1"/>
          <p:nvPr/>
        </p:nvSpPr>
        <p:spPr>
          <a:xfrm>
            <a:off x="3810006" y="5780248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Financial Sector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1ABF9-9C08-A64B-B033-2BC1F5003B32}"/>
              </a:ext>
            </a:extLst>
          </p:cNvPr>
          <p:cNvSpPr txBox="1"/>
          <p:nvPr/>
        </p:nvSpPr>
        <p:spPr>
          <a:xfrm>
            <a:off x="5709680" y="5775688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Technology Sector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38F9F-33BA-844F-854C-B5923810C3D5}"/>
              </a:ext>
            </a:extLst>
          </p:cNvPr>
          <p:cNvSpPr txBox="1"/>
          <p:nvPr/>
        </p:nvSpPr>
        <p:spPr>
          <a:xfrm>
            <a:off x="6776361" y="5780248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Consumer Staples Sector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FA668-207C-C747-9D2C-A961997A8670}"/>
              </a:ext>
            </a:extLst>
          </p:cNvPr>
          <p:cNvSpPr txBox="1"/>
          <p:nvPr/>
        </p:nvSpPr>
        <p:spPr>
          <a:xfrm>
            <a:off x="7821394" y="5780248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Real Estate Sector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EB8DB-0D6A-9C43-883F-F82861B642FF}"/>
              </a:ext>
            </a:extLst>
          </p:cNvPr>
          <p:cNvSpPr txBox="1"/>
          <p:nvPr/>
        </p:nvSpPr>
        <p:spPr>
          <a:xfrm>
            <a:off x="8763006" y="5780248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Utilities Sector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1B928-0A1D-2F43-8BDE-D3D9C9CFD45F}"/>
              </a:ext>
            </a:extLst>
          </p:cNvPr>
          <p:cNvSpPr txBox="1"/>
          <p:nvPr/>
        </p:nvSpPr>
        <p:spPr>
          <a:xfrm>
            <a:off x="9622956" y="5780248"/>
            <a:ext cx="11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Healthcare Sector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CAA0EF-8586-E149-B169-E1EB8EC93691}"/>
              </a:ext>
            </a:extLst>
          </p:cNvPr>
          <p:cNvSpPr txBox="1"/>
          <p:nvPr/>
        </p:nvSpPr>
        <p:spPr>
          <a:xfrm>
            <a:off x="10711529" y="5780248"/>
            <a:ext cx="12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Consumer Discretionary Sector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48315-0DB9-5A4D-BFCB-BC823EC636CB}"/>
              </a:ext>
            </a:extLst>
          </p:cNvPr>
          <p:cNvSpPr txBox="1"/>
          <p:nvPr/>
        </p:nvSpPr>
        <p:spPr>
          <a:xfrm>
            <a:off x="4822374" y="5780248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Industrials Sector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6A122E-0941-A343-850A-D2F46C263C67}"/>
              </a:ext>
            </a:extLst>
          </p:cNvPr>
          <p:cNvSpPr/>
          <p:nvPr/>
        </p:nvSpPr>
        <p:spPr>
          <a:xfrm>
            <a:off x="7821394" y="2907305"/>
            <a:ext cx="1981186" cy="163203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E78427-2FE4-EC4E-BF27-152B8EDCA69A}"/>
              </a:ext>
            </a:extLst>
          </p:cNvPr>
          <p:cNvSpPr/>
          <p:nvPr/>
        </p:nvSpPr>
        <p:spPr>
          <a:xfrm>
            <a:off x="748553" y="6341905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1.56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p-value=0.12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9147BD-66F3-8240-974E-36CCBA0FE71A}"/>
              </a:ext>
            </a:extLst>
          </p:cNvPr>
          <p:cNvSpPr/>
          <p:nvPr/>
        </p:nvSpPr>
        <p:spPr>
          <a:xfrm>
            <a:off x="1717039" y="6341904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1.28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D32BA5-607E-CB4D-BD28-9FABCEC0A86B}"/>
              </a:ext>
            </a:extLst>
          </p:cNvPr>
          <p:cNvSpPr/>
          <p:nvPr/>
        </p:nvSpPr>
        <p:spPr>
          <a:xfrm>
            <a:off x="2760598" y="6341905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1.24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p-value=0.21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A6C046-7B3E-3746-948B-CBBBD61D3F20}"/>
              </a:ext>
            </a:extLst>
          </p:cNvPr>
          <p:cNvSpPr/>
          <p:nvPr/>
        </p:nvSpPr>
        <p:spPr>
          <a:xfrm>
            <a:off x="3729084" y="6341904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1.18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p-value=0.24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B5F83E-6BE2-874D-BAEC-F3869FD7CD30}"/>
              </a:ext>
            </a:extLst>
          </p:cNvPr>
          <p:cNvSpPr/>
          <p:nvPr/>
        </p:nvSpPr>
        <p:spPr>
          <a:xfrm>
            <a:off x="4817239" y="6341905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1.66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FB3537-7752-494F-88BF-2F9CAC966A35}"/>
              </a:ext>
            </a:extLst>
          </p:cNvPr>
          <p:cNvSpPr/>
          <p:nvPr/>
        </p:nvSpPr>
        <p:spPr>
          <a:xfrm>
            <a:off x="5785725" y="6341904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2.16</a:t>
            </a:r>
          </a:p>
          <a:p>
            <a:r>
              <a:rPr lang="en-US" sz="1200" dirty="0">
                <a:solidFill>
                  <a:schemeClr val="accent1"/>
                </a:solidFill>
                <a:latin typeface="Calibri" panose="020F0502020204030204" pitchFamily="34" charset="0"/>
              </a:rPr>
              <a:t>p-value=0.03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F6213-7E5A-6243-BE9A-924B0496F2C3}"/>
              </a:ext>
            </a:extLst>
          </p:cNvPr>
          <p:cNvSpPr/>
          <p:nvPr/>
        </p:nvSpPr>
        <p:spPr>
          <a:xfrm>
            <a:off x="6895665" y="6366876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1.40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B0EE4-48CB-164A-B3D7-9D6D0AB2E29E}"/>
              </a:ext>
            </a:extLst>
          </p:cNvPr>
          <p:cNvSpPr/>
          <p:nvPr/>
        </p:nvSpPr>
        <p:spPr>
          <a:xfrm>
            <a:off x="7864151" y="6366875"/>
            <a:ext cx="1112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-0.44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p-value=0.66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5AF2C8-B3E4-3D41-BED6-2FB72A9E4354}"/>
              </a:ext>
            </a:extLst>
          </p:cNvPr>
          <p:cNvSpPr/>
          <p:nvPr/>
        </p:nvSpPr>
        <p:spPr>
          <a:xfrm>
            <a:off x="8808393" y="6351919"/>
            <a:ext cx="1034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-.79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p-value=0.42</a:t>
            </a:r>
          </a:p>
          <a:p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DFBE0-124C-3A44-B611-FE0D0CB5617F}"/>
              </a:ext>
            </a:extLst>
          </p:cNvPr>
          <p:cNvSpPr/>
          <p:nvPr/>
        </p:nvSpPr>
        <p:spPr>
          <a:xfrm>
            <a:off x="9776879" y="6351918"/>
            <a:ext cx="1072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2.67</a:t>
            </a:r>
          </a:p>
          <a:p>
            <a:r>
              <a:rPr lang="en-US" sz="1200" dirty="0">
                <a:solidFill>
                  <a:schemeClr val="accent1"/>
                </a:solidFill>
                <a:latin typeface="Calibri" panose="020F0502020204030204" pitchFamily="34" charset="0"/>
              </a:rPr>
              <a:t>p-value=0.007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2288FF-03BA-734B-A311-364A0F1A8DF0}"/>
              </a:ext>
            </a:extLst>
          </p:cNvPr>
          <p:cNvSpPr/>
          <p:nvPr/>
        </p:nvSpPr>
        <p:spPr>
          <a:xfrm>
            <a:off x="10804843" y="6366875"/>
            <a:ext cx="10660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2.16</a:t>
            </a:r>
          </a:p>
          <a:p>
            <a:r>
              <a:rPr lang="en-US" sz="1200" dirty="0">
                <a:solidFill>
                  <a:schemeClr val="accent1"/>
                </a:solidFill>
                <a:latin typeface="Calibri" panose="020F0502020204030204" pitchFamily="34" charset="0"/>
              </a:rPr>
              <a:t>p-value=0.03</a:t>
            </a:r>
          </a:p>
          <a:p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630F07-A674-E240-A86D-0ACFEB4E3297}"/>
              </a:ext>
            </a:extLst>
          </p:cNvPr>
          <p:cNvSpPr txBox="1"/>
          <p:nvPr/>
        </p:nvSpPr>
        <p:spPr>
          <a:xfrm>
            <a:off x="4817239" y="4539343"/>
            <a:ext cx="681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Differences in holding periods are only significant for Technology, Healthcare, &amp; Consumer Discretionary sectors.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BFF733-9C2A-5F46-A11F-B8EFA83D9D2E}"/>
              </a:ext>
            </a:extLst>
          </p:cNvPr>
          <p:cNvSpPr txBox="1"/>
          <p:nvPr/>
        </p:nvSpPr>
        <p:spPr>
          <a:xfrm>
            <a:off x="16317" y="5526832"/>
            <a:ext cx="3298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Red 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 significantly different at 0.05 level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3258C4-646D-440A-BF3F-484E5E5952F7}"/>
              </a:ext>
            </a:extLst>
          </p:cNvPr>
          <p:cNvSpPr txBox="1"/>
          <p:nvPr/>
        </p:nvSpPr>
        <p:spPr>
          <a:xfrm>
            <a:off x="1105588" y="1776302"/>
            <a:ext cx="1016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Only </a:t>
            </a:r>
            <a:r>
              <a:rPr lang="en-US" b="1" dirty="0">
                <a:solidFill>
                  <a:schemeClr val="accent2"/>
                </a:solidFill>
              </a:rPr>
              <a:t>two</a:t>
            </a:r>
            <a:r>
              <a:rPr lang="en-US" dirty="0">
                <a:solidFill>
                  <a:schemeClr val="bg2"/>
                </a:solidFill>
              </a:rPr>
              <a:t> tickers have higher average % returns for </a:t>
            </a:r>
            <a:r>
              <a:rPr lang="en-US" b="1" dirty="0">
                <a:solidFill>
                  <a:schemeClr val="accent2"/>
                </a:solidFill>
              </a:rPr>
              <a:t>Weekend Hug </a:t>
            </a:r>
            <a:r>
              <a:rPr lang="en-US" dirty="0">
                <a:solidFill>
                  <a:schemeClr val="bg2"/>
                </a:solidFill>
              </a:rPr>
              <a:t>over Mid-Week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0935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27994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93488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#1 – S&amp;P sectors</a:t>
            </a:r>
            <a:b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 A GROUP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41751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#1: Considering the 11 S&amp;P sectors as a group, buying Monday’s close and selling on Thursday’s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 achieves higher average return than buying Thursday’s close and selling on Monday’s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Null Hypothesis (H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): There is no relationship between average returns and buying and selling over these two periods of interest from 1/3/2000 through 7/19/2019. 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Conclusion: We </a:t>
            </a:r>
            <a:r>
              <a:rPr lang="en-US" b="1" dirty="0">
                <a:solidFill>
                  <a:schemeClr val="accent2"/>
                </a:solidFill>
              </a:rPr>
              <a:t>reject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the </a:t>
            </a:r>
            <a:r>
              <a:rPr lang="en-US" b="1" dirty="0">
                <a:solidFill>
                  <a:schemeClr val="accent2"/>
                </a:solidFill>
              </a:rPr>
              <a:t>null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hypothesis because the p value is 1.16e-05 which is less than the 0.05 significance level. The relationship between the holding period and average % returns is not random for S&amp;P sectors when considered as a group. </a:t>
            </a:r>
            <a:r>
              <a:rPr lang="en-US" b="1" dirty="0">
                <a:solidFill>
                  <a:schemeClr val="accent2"/>
                </a:solidFill>
              </a:rPr>
              <a:t>Mid-Week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average % </a:t>
            </a:r>
            <a:r>
              <a:rPr lang="en-US" b="1" dirty="0">
                <a:solidFill>
                  <a:schemeClr val="accent2"/>
                </a:solidFill>
              </a:rPr>
              <a:t>returns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are significantly </a:t>
            </a:r>
            <a:r>
              <a:rPr lang="en-US" b="1" dirty="0">
                <a:solidFill>
                  <a:schemeClr val="accent2"/>
                </a:solidFill>
              </a:rPr>
              <a:t>higher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than Weekend Hug at positive 4.8% vs. negative 1.6% respectively.</a:t>
            </a: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98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#2 – S&amp;P sectors individual tickers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0624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#1: Considering the 11 S&amp;P sectors individually, buying Monday’s close and selling on Thursday’s close (</a:t>
            </a:r>
            <a:r>
              <a:rPr lang="en-US" sz="24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 achieves higher average return than buying Thursday’s close and selling on Monday’s close (</a:t>
            </a:r>
            <a:r>
              <a:rPr lang="en-US" sz="24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  <a:r>
              <a:rPr lang="en-US" sz="24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Null Hypothesis (Ho): There is no relationship between average returns and buying and selling over these two periods of interest from 1/3/2000 through 7/19/2019. </a:t>
            </a:r>
          </a:p>
          <a:p>
            <a:pPr marL="457200" lvl="1" indent="0">
              <a:buNone/>
            </a:pP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Conclusion: We </a:t>
            </a:r>
            <a:r>
              <a:rPr lang="en-US" sz="2400" b="1" dirty="0">
                <a:solidFill>
                  <a:schemeClr val="accent2"/>
                </a:solidFill>
              </a:rPr>
              <a:t>fail to reject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the </a:t>
            </a:r>
            <a:r>
              <a:rPr lang="en-US" sz="2400" b="1" dirty="0">
                <a:solidFill>
                  <a:schemeClr val="accent2"/>
                </a:solidFill>
              </a:rPr>
              <a:t>null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hypothesis. The relationship between the holding period and average % returns appears random for S&amp;P sectors when considered as individual tickers. Only </a:t>
            </a:r>
            <a:r>
              <a:rPr lang="en-US" sz="2400" b="1" dirty="0">
                <a:solidFill>
                  <a:schemeClr val="accent2"/>
                </a:solidFill>
              </a:rPr>
              <a:t>3 of 11 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sectors </a:t>
            </a:r>
            <a:r>
              <a:rPr lang="en-US" sz="2400" dirty="0">
                <a:solidFill>
                  <a:schemeClr val="bg1"/>
                </a:solidFill>
              </a:rPr>
              <a:t>show</a:t>
            </a:r>
            <a:r>
              <a:rPr lang="en-US" sz="2400" b="1" dirty="0">
                <a:solidFill>
                  <a:schemeClr val="accent2"/>
                </a:solidFill>
              </a:rPr>
              <a:t> significantly different </a:t>
            </a:r>
            <a:r>
              <a:rPr lang="en-US" sz="2400" dirty="0">
                <a:solidFill>
                  <a:schemeClr val="bg2"/>
                </a:solidFill>
              </a:rPr>
              <a:t>average % returns.</a:t>
            </a: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243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Implications of 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062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Possible Causation for Mid-Week Performing Better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Tuesday’s Returns</a:t>
            </a:r>
          </a:p>
          <a:p>
            <a:pPr lvl="1"/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Traders Fear the Weekend News Cycle</a:t>
            </a:r>
          </a:p>
          <a:p>
            <a:pPr lvl="1"/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Traders Want to Enjoy the Weekend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Potentially buy One S&amp;P 500 ETF for Mid-Week Holding Period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Past Performance NOT Indicative of Future Results</a:t>
            </a:r>
          </a:p>
        </p:txBody>
      </p:sp>
    </p:spTree>
    <p:extLst>
      <p:ext uri="{BB962C8B-B14F-4D97-AF65-F5344CB8AC3E}">
        <p14:creationId xmlns:p14="http://schemas.microsoft.com/office/powerpoint/2010/main" val="3101926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Questions?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                      Thank you! </a:t>
            </a:r>
          </a:p>
        </p:txBody>
      </p:sp>
    </p:spTree>
    <p:extLst>
      <p:ext uri="{BB962C8B-B14F-4D97-AF65-F5344CB8AC3E}">
        <p14:creationId xmlns:p14="http://schemas.microsoft.com/office/powerpoint/2010/main" val="146037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project IDEA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057417" cy="4024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Potential Alternatives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Cannabis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Restaurant Ratings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Healthcare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Elections &amp; Voting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Indexed Stock Trading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Idea with Findings Not Readily Available On-Line 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Clean Data</a:t>
            </a: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8" name="Picture 4" descr="Cannabis, Curative, Cut Out, Drug, Grass, Healing, Hemp">
            <a:extLst>
              <a:ext uri="{FF2B5EF4-FFF2-40B4-BE49-F238E27FC236}">
                <a16:creationId xmlns:a16="http://schemas.microsoft.com/office/drawing/2014/main" id="{7072D943-801E-49D3-A90F-9E72D1B6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635" y="1894461"/>
            <a:ext cx="2142112" cy="206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yelp picture">
            <a:extLst>
              <a:ext uri="{FF2B5EF4-FFF2-40B4-BE49-F238E27FC236}">
                <a16:creationId xmlns:a16="http://schemas.microsoft.com/office/drawing/2014/main" id="{C60060F2-C978-43C7-8BA8-E83A58C4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255" y="1894461"/>
            <a:ext cx="2119009" cy="206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iro.medium.com/max/1688/1*cFrYw144Mop-pDxMzNn0qA.jpeg">
            <a:extLst>
              <a:ext uri="{FF2B5EF4-FFF2-40B4-BE49-F238E27FC236}">
                <a16:creationId xmlns:a16="http://schemas.microsoft.com/office/drawing/2014/main" id="{42E044E6-05F0-4B1D-89AB-9E5CC756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081" y="4414204"/>
            <a:ext cx="2996119" cy="180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1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Stock themed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Indexed Stock Trading Subset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S&amp;P 500 – Most Traded Index in the U.S. (SPY)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S&amp;P 500 Comprised of 11 Sectors by Ticker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Sector Exchange Traded Fund (ETF) Pie</a:t>
            </a:r>
          </a:p>
          <a:p>
            <a:pPr lvl="1"/>
            <a:r>
              <a:rPr lang="en-US" dirty="0">
                <a:hlinkClick r:id="rId2"/>
              </a:rPr>
              <a:t>http://www.sectorspdr.com/sectorspdr/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Clean Ticker Data from Yahoo Finance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/>
              </a:rPr>
              <a:t>https://finance.yahoo.com/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D9C13-F08C-49D8-96C1-B6E4281CF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620" y="4465704"/>
            <a:ext cx="4916048" cy="1076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1ECD2-A031-41CA-B8A8-368A3CE2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152" y="5541707"/>
            <a:ext cx="5047227" cy="905134"/>
          </a:xfrm>
          <a:prstGeom prst="rect">
            <a:avLst/>
          </a:prstGeom>
        </p:spPr>
      </p:pic>
      <p:pic>
        <p:nvPicPr>
          <p:cNvPr id="2050" name="Picture 2" descr="http://www.uselfdirect.com/wp-content/uploads/2014/04/trade-stocks-self-directed-ira-600x399.jpg">
            <a:extLst>
              <a:ext uri="{FF2B5EF4-FFF2-40B4-BE49-F238E27FC236}">
                <a16:creationId xmlns:a16="http://schemas.microsoft.com/office/drawing/2014/main" id="{5C5FC12B-CEEA-43BF-8005-BD62D536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768" y="2253276"/>
            <a:ext cx="2685645" cy="15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04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Stock themed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Holidays and Weekends for Consideration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U.S. Holidays, Federal Holiday Closures, Friday to Monday Effect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Holding Periods Cascaded from Fri to Mon Intrigue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Hug: Thurs 4pm Close – following Mon 4pm Close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Mid-Week: Mon 4pm Close – following Thurs 4pm Close</a:t>
            </a:r>
          </a:p>
          <a:p>
            <a:pPr lvl="1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Duration Tied to Rise in Electronic Trading (2001)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Trades Routed to More than 1 Institution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Trading in Pennies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Automated Matching of Buy and Sell Orders</a:t>
            </a:r>
          </a:p>
          <a:p>
            <a:pPr lvl="1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6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FCBB-40E3-49CD-80E0-4D7DCFC9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Sample Set duration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AEDB43-8366-4416-BEBD-EA86ECFC1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474034"/>
              </p:ext>
            </p:extLst>
          </p:nvPr>
        </p:nvGraphicFramePr>
        <p:xfrm>
          <a:off x="685800" y="2193925"/>
          <a:ext cx="108204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3776416359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352187926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1161687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Ticker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 of Interest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12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14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Communication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 6/19/2018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47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6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53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Consumer Staples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9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Estate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10/8/2015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98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30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7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Consumer Discretionary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9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8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(plural)</a:t>
            </a:r>
          </a:p>
        </p:txBody>
      </p:sp>
    </p:spTree>
    <p:extLst>
      <p:ext uri="{BB962C8B-B14F-4D97-AF65-F5344CB8AC3E}">
        <p14:creationId xmlns:p14="http://schemas.microsoft.com/office/powerpoint/2010/main" val="32553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#1 – S&amp;P sectors</a:t>
            </a:r>
            <a:b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 A GROUP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#1: Considering the 11 S&amp;P sectors as a group, buying Monday’s close and selling on Thursday’s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 achieves higher average return than buying Thursday’s close and selling on Monday’s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Null Hypothesis (H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): There is no relationship between average returns and buying and selling over these two periods of interest from 1/3/2000 through 7/19/2019.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Holding Periods of Interest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Hug: Thurs 4pm Close – following Mon 4pm Close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Mid-Week: Mon 4pm Close – following Thurs 4pm Close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324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#2 – S&amp;P sectors individual tickers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#2: Considering the 11 S&amp;P sectors individually, buying Monday’s close and selling on Thursday’s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 achieves higher average return than buying Thursday’s close and selling on Monday’s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Null Hypothesis (H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): There is no relationship between average returns and buying and selling over these two periods of interest from 1/3/2000 through 7/19/2019.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Holding Periods of Interest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Hug: Thurs 4pm Close – following Mon 4pm Close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Mid-Week: Mon 4pm Close – following Thurs 4pm Close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8219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5454</TotalTime>
  <Words>1250</Words>
  <Application>Microsoft Macintosh PowerPoint</Application>
  <PresentationFormat>Widescreen</PresentationFormat>
  <Paragraphs>233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Vapor Trail</vt:lpstr>
      <vt:lpstr>S&amp;P Sectors: Weekend hugs vs. mid-week returns</vt:lpstr>
      <vt:lpstr>DATA EXPLORATION</vt:lpstr>
      <vt:lpstr>project IDEA exploration </vt:lpstr>
      <vt:lpstr>Stock themed consensus</vt:lpstr>
      <vt:lpstr>Stock themed Consensus</vt:lpstr>
      <vt:lpstr>Sample Set duration</vt:lpstr>
      <vt:lpstr>Hypotheses (plural)</vt:lpstr>
      <vt:lpstr>Hypothesis #1 – S&amp;P sectors AS A GROUP  </vt:lpstr>
      <vt:lpstr>Hypothesis #2 – S&amp;P sectors individual tickers  </vt:lpstr>
      <vt:lpstr>Exploratory data analysis</vt:lpstr>
      <vt:lpstr>Close by Ticker over time</vt:lpstr>
      <vt:lpstr>Boxplot by Ticker</vt:lpstr>
      <vt:lpstr>Daily Close % change</vt:lpstr>
      <vt:lpstr>data analysis</vt:lpstr>
      <vt:lpstr>data Smear Consideration  </vt:lpstr>
      <vt:lpstr>average % returns distribution</vt:lpstr>
      <vt:lpstr>Tickers As a group:  Mid-week vs. Weekend hugs</vt:lpstr>
      <vt:lpstr>Average % returns by ticker</vt:lpstr>
      <vt:lpstr>Conclusions </vt:lpstr>
      <vt:lpstr>Hypothesis #1 – S&amp;P sectors AS A GROUP  </vt:lpstr>
      <vt:lpstr>Hypothesis #2 – S&amp;P sectors individual tickers  </vt:lpstr>
      <vt:lpstr>Implications of findings </vt:lpstr>
      <vt:lpstr>                                     Questions?                                       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Fridays and holidays impact on Stock Trends </dc:title>
  <dc:creator>Serena Leung</dc:creator>
  <cp:lastModifiedBy>Serena Leung</cp:lastModifiedBy>
  <cp:revision>119</cp:revision>
  <dcterms:created xsi:type="dcterms:W3CDTF">2019-07-24T00:54:46Z</dcterms:created>
  <dcterms:modified xsi:type="dcterms:W3CDTF">2019-07-30T01:09:19Z</dcterms:modified>
</cp:coreProperties>
</file>